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embeddedFontLst>
    <p:embeddedFont>
      <p:font typeface="Montserrat SemiBold"/>
      <p:regular r:id="rId17"/>
      <p:bold r:id="rId18"/>
      <p:italic r:id="rId19"/>
      <p:boldItalic r:id="rId20"/>
    </p:embeddedFont>
    <p:embeddedFont>
      <p:font typeface="Proxima Nova"/>
      <p:regular r:id="rId21"/>
      <p:bold r:id="rId22"/>
      <p:italic r:id="rId23"/>
      <p:boldItalic r:id="rId24"/>
    </p:embeddedFont>
    <p:embeddedFont>
      <p:font typeface="Roboto"/>
      <p:regular r:id="rId25"/>
      <p:bold r:id="rId26"/>
      <p:italic r:id="rId27"/>
      <p:boldItalic r:id="rId28"/>
    </p:embeddedFont>
    <p:embeddedFont>
      <p:font typeface="Montserrat"/>
      <p:regular r:id="rId29"/>
      <p:bold r:id="rId30"/>
      <p:italic r:id="rId31"/>
      <p:boldItalic r:id="rId32"/>
    </p:embeddedFont>
    <p:embeddedFont>
      <p:font typeface="EB Garamond"/>
      <p:regular r:id="rId33"/>
      <p:bold r:id="rId34"/>
      <p:italic r:id="rId35"/>
      <p:boldItalic r:id="rId36"/>
    </p:embeddedFont>
    <p:embeddedFont>
      <p:font typeface="Merriweather"/>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erriweather-boldItalic.fntdata"/><Relationship Id="rId20" Type="http://schemas.openxmlformats.org/officeDocument/2006/relationships/font" Target="fonts/MontserratSemiBold-boldItalic.fntdata"/><Relationship Id="rId22" Type="http://schemas.openxmlformats.org/officeDocument/2006/relationships/font" Target="fonts/ProximaNova-bold.fntdata"/><Relationship Id="rId21" Type="http://schemas.openxmlformats.org/officeDocument/2006/relationships/font" Target="fonts/ProximaNova-regular.fntdata"/><Relationship Id="rId24" Type="http://schemas.openxmlformats.org/officeDocument/2006/relationships/font" Target="fonts/ProximaNova-boldItalic.fntdata"/><Relationship Id="rId23" Type="http://schemas.openxmlformats.org/officeDocument/2006/relationships/font" Target="fonts/ProximaNova-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Montserrat-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ontserrat-italic.fntdata"/><Relationship Id="rId30" Type="http://schemas.openxmlformats.org/officeDocument/2006/relationships/font" Target="fonts/Montserrat-bold.fntdata"/><Relationship Id="rId11" Type="http://schemas.openxmlformats.org/officeDocument/2006/relationships/slide" Target="slides/slide5.xml"/><Relationship Id="rId33" Type="http://schemas.openxmlformats.org/officeDocument/2006/relationships/font" Target="fonts/EBGaramond-regular.fntdata"/><Relationship Id="rId10" Type="http://schemas.openxmlformats.org/officeDocument/2006/relationships/slide" Target="slides/slide4.xml"/><Relationship Id="rId32" Type="http://schemas.openxmlformats.org/officeDocument/2006/relationships/font" Target="fonts/Montserrat-boldItalic.fntdata"/><Relationship Id="rId13" Type="http://schemas.openxmlformats.org/officeDocument/2006/relationships/slide" Target="slides/slide7.xml"/><Relationship Id="rId35" Type="http://schemas.openxmlformats.org/officeDocument/2006/relationships/font" Target="fonts/EBGaramond-italic.fntdata"/><Relationship Id="rId12" Type="http://schemas.openxmlformats.org/officeDocument/2006/relationships/slide" Target="slides/slide6.xml"/><Relationship Id="rId34" Type="http://schemas.openxmlformats.org/officeDocument/2006/relationships/font" Target="fonts/EBGaramond-bold.fntdata"/><Relationship Id="rId15" Type="http://schemas.openxmlformats.org/officeDocument/2006/relationships/slide" Target="slides/slide9.xml"/><Relationship Id="rId37" Type="http://schemas.openxmlformats.org/officeDocument/2006/relationships/font" Target="fonts/Merriweather-regular.fntdata"/><Relationship Id="rId14" Type="http://schemas.openxmlformats.org/officeDocument/2006/relationships/slide" Target="slides/slide8.xml"/><Relationship Id="rId36" Type="http://schemas.openxmlformats.org/officeDocument/2006/relationships/font" Target="fonts/EBGaramond-boldItalic.fntdata"/><Relationship Id="rId17" Type="http://schemas.openxmlformats.org/officeDocument/2006/relationships/font" Target="fonts/MontserratSemiBold-regular.fntdata"/><Relationship Id="rId39" Type="http://schemas.openxmlformats.org/officeDocument/2006/relationships/font" Target="fonts/Merriweather-italic.fntdata"/><Relationship Id="rId16" Type="http://schemas.openxmlformats.org/officeDocument/2006/relationships/slide" Target="slides/slide10.xml"/><Relationship Id="rId38" Type="http://schemas.openxmlformats.org/officeDocument/2006/relationships/font" Target="fonts/Merriweather-bold.fntdata"/><Relationship Id="rId19" Type="http://schemas.openxmlformats.org/officeDocument/2006/relationships/font" Target="fonts/MontserratSemiBold-italic.fntdata"/><Relationship Id="rId18" Type="http://schemas.openxmlformats.org/officeDocument/2006/relationships/font" Target="fonts/MontserratSemiBold-bold.fntdata"/></Relationships>
</file>

<file path=ppt/media/image1.png>
</file>

<file path=ppt/media/image2.jp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742e3e7cd_1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42e3e7c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f1f5eef709_0_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f1f5eef70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cbab3a369_1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cbab3a369_1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742e3e7cd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742e3e7cd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cb9a3abeb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cb9a3abeb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d9c40d9f9_0_2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d9c40d9f9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d5f4b554c_0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d5f4b554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f1f5eef70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f1f5eef70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f1f5eef709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f1f5eef709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f1f5eef709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f1f5eef70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54"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56" name="Google Shape;56;p14"/>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7" name="Google Shape;57;p14"/>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9"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61" name="Google Shape;61;p15"/>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2" name="Google Shape;6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7" name="Google Shape;67;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8" name="Shape 68"/>
        <p:cNvGrpSpPr/>
        <p:nvPr/>
      </p:nvGrpSpPr>
      <p:grpSpPr>
        <a:xfrm>
          <a:off x="0" y="0"/>
          <a:ext cx="0" cy="0"/>
          <a:chOff x="0" y="0"/>
          <a:chExt cx="0" cy="0"/>
        </a:xfrm>
      </p:grpSpPr>
      <p:sp>
        <p:nvSpPr>
          <p:cNvPr id="69" name="Google Shape;69;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1" name="Google Shape;71;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2" name="Google Shape;72;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3" name="Shape 73"/>
        <p:cNvGrpSpPr/>
        <p:nvPr/>
      </p:nvGrpSpPr>
      <p:grpSpPr>
        <a:xfrm>
          <a:off x="0" y="0"/>
          <a:ext cx="0" cy="0"/>
          <a:chOff x="0" y="0"/>
          <a:chExt cx="0" cy="0"/>
        </a:xfrm>
      </p:grpSpPr>
      <p:sp>
        <p:nvSpPr>
          <p:cNvPr id="74" name="Google Shape;74;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Google Shape;79;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80" name="Shape 80"/>
        <p:cNvGrpSpPr/>
        <p:nvPr/>
      </p:nvGrpSpPr>
      <p:grpSpPr>
        <a:xfrm>
          <a:off x="0" y="0"/>
          <a:ext cx="0" cy="0"/>
          <a:chOff x="0" y="0"/>
          <a:chExt cx="0" cy="0"/>
        </a:xfrm>
      </p:grpSpPr>
      <p:sp>
        <p:nvSpPr>
          <p:cNvPr id="81" name="Google Shape;81;p20"/>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2" name="Google Shape;82;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 name="Google Shape;85;p21"/>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86" name="Google Shape;86;p21"/>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7" name="Google Shape;87;p21"/>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 name="Shape 90"/>
        <p:cNvGrpSpPr/>
        <p:nvPr/>
      </p:nvGrpSpPr>
      <p:grpSpPr>
        <a:xfrm>
          <a:off x="0" y="0"/>
          <a:ext cx="0" cy="0"/>
          <a:chOff x="0" y="0"/>
          <a:chExt cx="0" cy="0"/>
        </a:xfrm>
      </p:grpSpPr>
      <p:sp>
        <p:nvSpPr>
          <p:cNvPr id="91" name="Google Shape;91;p22"/>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100"/>
              <a:buNone/>
              <a:defRPr sz="2100"/>
            </a:lvl1pPr>
          </a:lstStyle>
          <a:p/>
        </p:txBody>
      </p:sp>
      <p:sp>
        <p:nvSpPr>
          <p:cNvPr id="92" name="Google Shape;9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3"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3"/>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96" name="Google Shape;96;p23"/>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7" name="Google Shape;97;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hyperlink" Target="mailto:ashwin.r2019@vitbhopal.ac.in" TargetMode="External"/><Relationship Id="rId4" Type="http://schemas.openxmlformats.org/officeDocument/2006/relationships/hyperlink" Target="mailto:AISHWARYA.MUDALIAR2019@vitbhopal.ac.in" TargetMode="External"/><Relationship Id="rId5" Type="http://schemas.openxmlformats.org/officeDocument/2006/relationships/hyperlink" Target="mailto:sandal.agrawal201@vitbhopal.ac.i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2.jpg"/><Relationship Id="rId5"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pic>
        <p:nvPicPr>
          <p:cNvPr descr="White cloud in front of dark blue star-filled sky" id="104" name="Google Shape;104;p25"/>
          <p:cNvPicPr preferRelativeResize="0"/>
          <p:nvPr/>
        </p:nvPicPr>
        <p:blipFill rotWithShape="1">
          <a:blip r:embed="rId3">
            <a:alphaModFix/>
          </a:blip>
          <a:srcRect b="17067" l="0" r="1719" t="0"/>
          <a:stretch/>
        </p:blipFill>
        <p:spPr>
          <a:xfrm>
            <a:off x="0" y="0"/>
            <a:ext cx="9144001" cy="5143500"/>
          </a:xfrm>
          <a:prstGeom prst="rect">
            <a:avLst/>
          </a:prstGeom>
          <a:noFill/>
          <a:ln>
            <a:noFill/>
          </a:ln>
        </p:spPr>
      </p:pic>
      <p:sp>
        <p:nvSpPr>
          <p:cNvPr id="105" name="Google Shape;105;p25"/>
          <p:cNvSpPr txBox="1"/>
          <p:nvPr>
            <p:ph type="ctrTitle"/>
          </p:nvPr>
        </p:nvSpPr>
        <p:spPr>
          <a:xfrm>
            <a:off x="510450" y="1257300"/>
            <a:ext cx="8340000" cy="15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6000">
                <a:latin typeface="Merriweather"/>
                <a:ea typeface="Merriweather"/>
                <a:cs typeface="Merriweather"/>
                <a:sym typeface="Merriweather"/>
              </a:rPr>
              <a:t>Point Cloud Processing</a:t>
            </a:r>
            <a:endParaRPr sz="6000">
              <a:latin typeface="Merriweather"/>
              <a:ea typeface="Merriweather"/>
              <a:cs typeface="Merriweather"/>
              <a:sym typeface="Merriweather"/>
            </a:endParaRPr>
          </a:p>
        </p:txBody>
      </p:sp>
      <p:sp>
        <p:nvSpPr>
          <p:cNvPr id="106" name="Google Shape;106;p25"/>
          <p:cNvSpPr txBox="1"/>
          <p:nvPr>
            <p:ph idx="1" type="subTitle"/>
          </p:nvPr>
        </p:nvSpPr>
        <p:spPr>
          <a:xfrm>
            <a:off x="550650" y="2921113"/>
            <a:ext cx="8123100" cy="6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With Python and Open3D</a:t>
            </a:r>
            <a:endParaRPr/>
          </a:p>
        </p:txBody>
      </p:sp>
      <p:sp>
        <p:nvSpPr>
          <p:cNvPr id="107" name="Google Shape;107;p25"/>
          <p:cNvSpPr txBox="1"/>
          <p:nvPr>
            <p:ph idx="1" type="subTitle"/>
          </p:nvPr>
        </p:nvSpPr>
        <p:spPr>
          <a:xfrm>
            <a:off x="510450" y="4370773"/>
            <a:ext cx="8123100" cy="50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By: Team Whileloop</a:t>
            </a:r>
            <a:endParaRPr sz="1800"/>
          </a:p>
        </p:txBody>
      </p:sp>
      <p:cxnSp>
        <p:nvCxnSpPr>
          <p:cNvPr id="108" name="Google Shape;108;p25"/>
          <p:cNvCxnSpPr>
            <a:endCxn id="106" idx="0"/>
          </p:cNvCxnSpPr>
          <p:nvPr/>
        </p:nvCxnSpPr>
        <p:spPr>
          <a:xfrm>
            <a:off x="675300" y="2921113"/>
            <a:ext cx="3936900" cy="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descr="White cloud in front of dark blue star-filled sky" id="165" name="Google Shape;165;p34"/>
          <p:cNvPicPr preferRelativeResize="0"/>
          <p:nvPr/>
        </p:nvPicPr>
        <p:blipFill rotWithShape="1">
          <a:blip r:embed="rId3">
            <a:alphaModFix/>
          </a:blip>
          <a:srcRect b="17067" l="0" r="1719" t="0"/>
          <a:stretch/>
        </p:blipFill>
        <p:spPr>
          <a:xfrm>
            <a:off x="0" y="0"/>
            <a:ext cx="9144001" cy="5143500"/>
          </a:xfrm>
          <a:prstGeom prst="rect">
            <a:avLst/>
          </a:prstGeom>
          <a:noFill/>
          <a:ln>
            <a:noFill/>
          </a:ln>
        </p:spPr>
      </p:pic>
      <p:sp>
        <p:nvSpPr>
          <p:cNvPr id="166" name="Google Shape;166;p34"/>
          <p:cNvSpPr txBox="1"/>
          <p:nvPr>
            <p:ph type="ctrTitle"/>
          </p:nvPr>
        </p:nvSpPr>
        <p:spPr>
          <a:xfrm>
            <a:off x="510450" y="1257300"/>
            <a:ext cx="8340000" cy="1588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000">
                <a:latin typeface="Merriweather"/>
                <a:ea typeface="Merriweather"/>
                <a:cs typeface="Merriweather"/>
                <a:sym typeface="Merriweather"/>
              </a:rPr>
              <a:t>Thank you!</a:t>
            </a:r>
            <a:endParaRPr sz="6000">
              <a:latin typeface="Merriweather"/>
              <a:ea typeface="Merriweather"/>
              <a:cs typeface="Merriweather"/>
              <a:sym typeface="Merriweather"/>
            </a:endParaRPr>
          </a:p>
        </p:txBody>
      </p:sp>
      <p:sp>
        <p:nvSpPr>
          <p:cNvPr id="167" name="Google Shape;167;p34"/>
          <p:cNvSpPr txBox="1"/>
          <p:nvPr>
            <p:ph idx="1" type="subTitle"/>
          </p:nvPr>
        </p:nvSpPr>
        <p:spPr>
          <a:xfrm>
            <a:off x="550650" y="2921113"/>
            <a:ext cx="81231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Happy Coding!!</a:t>
            </a:r>
            <a:endParaRPr/>
          </a:p>
        </p:txBody>
      </p:sp>
      <p:sp>
        <p:nvSpPr>
          <p:cNvPr id="168" name="Google Shape;168;p34"/>
          <p:cNvSpPr txBox="1"/>
          <p:nvPr>
            <p:ph idx="1" type="subTitle"/>
          </p:nvPr>
        </p:nvSpPr>
        <p:spPr>
          <a:xfrm>
            <a:off x="510450" y="4370773"/>
            <a:ext cx="8123100" cy="50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Roboto"/>
                <a:ea typeface="Roboto"/>
                <a:cs typeface="Roboto"/>
                <a:sym typeface="Roboto"/>
              </a:rPr>
              <a:t>From</a:t>
            </a:r>
            <a:r>
              <a:rPr lang="en" sz="1800">
                <a:latin typeface="Roboto"/>
                <a:ea typeface="Roboto"/>
                <a:cs typeface="Roboto"/>
                <a:sym typeface="Roboto"/>
              </a:rPr>
              <a:t>: Team Whileloop</a:t>
            </a:r>
            <a:endParaRPr sz="1800">
              <a:latin typeface="Roboto"/>
              <a:ea typeface="Roboto"/>
              <a:cs typeface="Roboto"/>
              <a:sym typeface="Roboto"/>
            </a:endParaRPr>
          </a:p>
        </p:txBody>
      </p:sp>
      <p:cxnSp>
        <p:nvCxnSpPr>
          <p:cNvPr id="169" name="Google Shape;169;p34"/>
          <p:cNvCxnSpPr/>
          <p:nvPr/>
        </p:nvCxnSpPr>
        <p:spPr>
          <a:xfrm flipH="1" rot="10800000">
            <a:off x="675300" y="2883313"/>
            <a:ext cx="7944000" cy="378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Team Members:</a:t>
            </a:r>
            <a:endParaRPr sz="3600"/>
          </a:p>
        </p:txBody>
      </p:sp>
      <p:sp>
        <p:nvSpPr>
          <p:cNvPr id="114" name="Google Shape;114;p26"/>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SemiBold"/>
                <a:ea typeface="Montserrat SemiBold"/>
                <a:cs typeface="Montserrat SemiBold"/>
                <a:sym typeface="Montserrat SemiBold"/>
              </a:rPr>
              <a:t>Ashwin R - 19BAI10132 </a:t>
            </a:r>
            <a:br>
              <a:rPr lang="en" sz="2400">
                <a:latin typeface="Montserrat SemiBold"/>
                <a:ea typeface="Montserrat SemiBold"/>
                <a:cs typeface="Montserrat SemiBold"/>
                <a:sym typeface="Montserrat SemiBold"/>
              </a:rPr>
            </a:br>
            <a:r>
              <a:rPr lang="en" sz="2400" u="sng">
                <a:solidFill>
                  <a:schemeClr val="hlink"/>
                </a:solidFill>
                <a:latin typeface="Montserrat SemiBold"/>
                <a:ea typeface="Montserrat SemiBold"/>
                <a:cs typeface="Montserrat SemiBold"/>
                <a:sym typeface="Montserrat SemiBold"/>
                <a:hlinkClick r:id="rId3"/>
              </a:rPr>
              <a:t>ashwin.r2019@vitbhopal.ac.in</a:t>
            </a:r>
            <a:br>
              <a:rPr lang="en" sz="2400">
                <a:latin typeface="Montserrat SemiBold"/>
                <a:ea typeface="Montserrat SemiBold"/>
                <a:cs typeface="Montserrat SemiBold"/>
                <a:sym typeface="Montserrat SemiBold"/>
              </a:rPr>
            </a:br>
            <a:r>
              <a:rPr lang="en" sz="2400">
                <a:latin typeface="Montserrat SemiBold"/>
                <a:ea typeface="Montserrat SemiBold"/>
                <a:cs typeface="Montserrat SemiBold"/>
                <a:sym typeface="Montserrat SemiBold"/>
              </a:rPr>
              <a:t>Aishwarya Mudaliar - 19BAI10182 </a:t>
            </a:r>
            <a:r>
              <a:rPr lang="en" sz="2400" u="sng">
                <a:solidFill>
                  <a:schemeClr val="hlink"/>
                </a:solidFill>
                <a:latin typeface="Montserrat SemiBold"/>
                <a:ea typeface="Montserrat SemiBold"/>
                <a:cs typeface="Montserrat SemiBold"/>
                <a:sym typeface="Montserrat SemiBold"/>
                <a:hlinkClick r:id="rId4"/>
              </a:rPr>
              <a:t>AISHWARYA.MUDALIAR2019@vitbhopal.ac.in</a:t>
            </a:r>
            <a:br>
              <a:rPr lang="en" sz="2400">
                <a:latin typeface="Montserrat SemiBold"/>
                <a:ea typeface="Montserrat SemiBold"/>
                <a:cs typeface="Montserrat SemiBold"/>
                <a:sym typeface="Montserrat SemiBold"/>
              </a:rPr>
            </a:br>
            <a:r>
              <a:rPr lang="en" sz="2400">
                <a:latin typeface="Montserrat SemiBold"/>
                <a:ea typeface="Montserrat SemiBold"/>
                <a:cs typeface="Montserrat SemiBold"/>
                <a:sym typeface="Montserrat SemiBold"/>
              </a:rPr>
              <a:t>Sandal Agrawal - 19BAI10193 </a:t>
            </a:r>
            <a:r>
              <a:rPr lang="en" sz="2400" u="sng">
                <a:solidFill>
                  <a:schemeClr val="hlink"/>
                </a:solidFill>
                <a:latin typeface="Montserrat SemiBold"/>
                <a:ea typeface="Montserrat SemiBold"/>
                <a:cs typeface="Montserrat SemiBold"/>
                <a:sym typeface="Montserrat SemiBold"/>
                <a:hlinkClick r:id="rId5"/>
              </a:rPr>
              <a:t>sandal.agrawal201@vitbhopal.ac.in</a:t>
            </a:r>
            <a:endParaRPr sz="2400">
              <a:latin typeface="Montserrat SemiBold"/>
              <a:ea typeface="Montserrat SemiBold"/>
              <a:cs typeface="Montserrat SemiBold"/>
              <a:sym typeface="Montserrat SemiBold"/>
            </a:endParaRPr>
          </a:p>
          <a:p>
            <a:pPr indent="0" lvl="0" marL="0" rtl="0" algn="l">
              <a:spcBef>
                <a:spcPts val="1600"/>
              </a:spcBef>
              <a:spcAft>
                <a:spcPts val="1600"/>
              </a:spcAft>
              <a:buNone/>
            </a:pPr>
            <a:r>
              <a:t/>
            </a:r>
            <a:endParaRPr sz="2400">
              <a:latin typeface="Montserrat SemiBold"/>
              <a:ea typeface="Montserrat SemiBold"/>
              <a:cs typeface="Montserrat SemiBold"/>
              <a:sym typeface="Montserrat SemiBo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7"/>
          <p:cNvSpPr txBox="1"/>
          <p:nvPr>
            <p:ph type="title"/>
          </p:nvPr>
        </p:nvSpPr>
        <p:spPr>
          <a:xfrm>
            <a:off x="265500" y="1816950"/>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EB Garamond"/>
                <a:ea typeface="EB Garamond"/>
                <a:cs typeface="EB Garamond"/>
                <a:sym typeface="EB Garamond"/>
              </a:rPr>
              <a:t>Idea behind Point Cloud</a:t>
            </a:r>
            <a:endParaRPr b="1">
              <a:latin typeface="EB Garamond"/>
              <a:ea typeface="EB Garamond"/>
              <a:cs typeface="EB Garamond"/>
              <a:sym typeface="EB Garamond"/>
            </a:endParaRPr>
          </a:p>
        </p:txBody>
      </p:sp>
      <p:sp>
        <p:nvSpPr>
          <p:cNvPr id="120" name="Google Shape;120;p27"/>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As the world’s gone digital, so too has technology, being used ever more in construction and planning projects. 3D images representing real-world objects, landscapes and spaces are being generated by software and displayed digitally. But for these images to be created, we first need to be able to read and identify their dimensions.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8"/>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t>Point Cloud</a:t>
            </a:r>
            <a:endParaRPr b="1"/>
          </a:p>
        </p:txBody>
      </p:sp>
      <p:sp>
        <p:nvSpPr>
          <p:cNvPr id="126" name="Google Shape;126;p28"/>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Point clouds are datasets that represent objects or space. These points represent the X, Y, and Z geometric coordinates of a single point on an underlying sampled surface. Point clouds are a means of collating a large number of single spatial measurements into a dataset that can then represent a whole.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9"/>
          <p:cNvSpPr txBox="1"/>
          <p:nvPr>
            <p:ph idx="4294967295" type="title"/>
          </p:nvPr>
        </p:nvSpPr>
        <p:spPr>
          <a:xfrm>
            <a:off x="311700" y="445025"/>
            <a:ext cx="4084500" cy="10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3D Mesh</a:t>
            </a:r>
            <a:endParaRPr sz="3600"/>
          </a:p>
        </p:txBody>
      </p:sp>
      <p:sp>
        <p:nvSpPr>
          <p:cNvPr id="132" name="Google Shape;132;p29"/>
          <p:cNvSpPr txBox="1"/>
          <p:nvPr>
            <p:ph idx="4294967295" type="body"/>
          </p:nvPr>
        </p:nvSpPr>
        <p:spPr>
          <a:xfrm>
            <a:off x="311700" y="1630600"/>
            <a:ext cx="4084500" cy="315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a:t>A 3D mesh is the structural build of a 3D model consisting of polygons. 3D meshes use reference points in X, Y and Z axes to define shapes with height, width and depth.</a:t>
            </a:r>
            <a:endParaRPr b="1"/>
          </a:p>
        </p:txBody>
      </p:sp>
      <p:pic>
        <p:nvPicPr>
          <p:cNvPr id="133" name="Google Shape;133;p29"/>
          <p:cNvPicPr preferRelativeResize="0"/>
          <p:nvPr/>
        </p:nvPicPr>
        <p:blipFill>
          <a:blip r:embed="rId3">
            <a:alphaModFix/>
          </a:blip>
          <a:stretch>
            <a:fillRect/>
          </a:stretch>
        </p:blipFill>
        <p:spPr>
          <a:xfrm>
            <a:off x="4705150" y="711801"/>
            <a:ext cx="2035802" cy="1255676"/>
          </a:xfrm>
          <a:prstGeom prst="rect">
            <a:avLst/>
          </a:prstGeom>
          <a:noFill/>
          <a:ln>
            <a:noFill/>
          </a:ln>
        </p:spPr>
      </p:pic>
      <p:pic>
        <p:nvPicPr>
          <p:cNvPr id="134" name="Google Shape;134;p29"/>
          <p:cNvPicPr preferRelativeResize="0"/>
          <p:nvPr/>
        </p:nvPicPr>
        <p:blipFill rotWithShape="1">
          <a:blip r:embed="rId4">
            <a:alphaModFix/>
          </a:blip>
          <a:srcRect b="1969" l="0" r="0" t="1978"/>
          <a:stretch/>
        </p:blipFill>
        <p:spPr>
          <a:xfrm>
            <a:off x="6796425" y="361926"/>
            <a:ext cx="2035800" cy="1955424"/>
          </a:xfrm>
          <a:prstGeom prst="rect">
            <a:avLst/>
          </a:prstGeom>
          <a:noFill/>
          <a:ln>
            <a:noFill/>
          </a:ln>
        </p:spPr>
      </p:pic>
      <p:pic>
        <p:nvPicPr>
          <p:cNvPr id="135" name="Google Shape;135;p29"/>
          <p:cNvPicPr preferRelativeResize="0"/>
          <p:nvPr/>
        </p:nvPicPr>
        <p:blipFill rotWithShape="1">
          <a:blip r:embed="rId5">
            <a:alphaModFix/>
          </a:blip>
          <a:srcRect b="10907" l="0" r="0" t="10899"/>
          <a:stretch/>
        </p:blipFill>
        <p:spPr>
          <a:xfrm>
            <a:off x="4705200" y="2366436"/>
            <a:ext cx="4127098" cy="242035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30"/>
          <p:cNvSpPr txBox="1"/>
          <p:nvPr>
            <p:ph idx="4294967295" type="title"/>
          </p:nvPr>
        </p:nvSpPr>
        <p:spPr>
          <a:xfrm>
            <a:off x="311700" y="709050"/>
            <a:ext cx="3890100" cy="372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t>Algorithms in Point Cloud</a:t>
            </a:r>
            <a:endParaRPr sz="3200"/>
          </a:p>
          <a:p>
            <a:pPr indent="0" lvl="0" marL="0" rtl="0" algn="l">
              <a:lnSpc>
                <a:spcPct val="115000"/>
              </a:lnSpc>
              <a:spcBef>
                <a:spcPts val="1600"/>
              </a:spcBef>
              <a:spcAft>
                <a:spcPts val="0"/>
              </a:spcAft>
              <a:buNone/>
            </a:pPr>
            <a:r>
              <a:rPr lang="en" sz="1800">
                <a:solidFill>
                  <a:schemeClr val="accent3"/>
                </a:solidFill>
              </a:rPr>
              <a:t>There are 2 important </a:t>
            </a:r>
            <a:r>
              <a:rPr lang="en" sz="1800">
                <a:solidFill>
                  <a:schemeClr val="accent3"/>
                </a:solidFill>
              </a:rPr>
              <a:t>algorithms in point cloud processing -</a:t>
            </a:r>
            <a:endParaRPr sz="1800">
              <a:solidFill>
                <a:schemeClr val="accent3"/>
              </a:solidFill>
            </a:endParaRPr>
          </a:p>
          <a:p>
            <a:pPr indent="-342900" lvl="0" marL="457200" rtl="0" algn="l">
              <a:lnSpc>
                <a:spcPct val="115000"/>
              </a:lnSpc>
              <a:spcBef>
                <a:spcPts val="1600"/>
              </a:spcBef>
              <a:spcAft>
                <a:spcPts val="0"/>
              </a:spcAft>
              <a:buClr>
                <a:schemeClr val="accent3"/>
              </a:buClr>
              <a:buSzPts val="1800"/>
              <a:buAutoNum type="arabicPeriod"/>
            </a:pPr>
            <a:r>
              <a:rPr lang="en" sz="1800">
                <a:solidFill>
                  <a:schemeClr val="accent3"/>
                </a:solidFill>
              </a:rPr>
              <a:t>Ball-Pivot Algorithm	</a:t>
            </a:r>
            <a:endParaRPr sz="1800">
              <a:solidFill>
                <a:schemeClr val="accent3"/>
              </a:solidFill>
            </a:endParaRPr>
          </a:p>
          <a:p>
            <a:pPr indent="-342900" lvl="0" marL="457200" rtl="0" algn="l">
              <a:lnSpc>
                <a:spcPct val="115000"/>
              </a:lnSpc>
              <a:spcBef>
                <a:spcPts val="0"/>
              </a:spcBef>
              <a:spcAft>
                <a:spcPts val="0"/>
              </a:spcAft>
              <a:buClr>
                <a:schemeClr val="accent3"/>
              </a:buClr>
              <a:buSzPts val="1800"/>
              <a:buAutoNum type="arabicPeriod"/>
            </a:pPr>
            <a:r>
              <a:rPr lang="en" sz="1800">
                <a:solidFill>
                  <a:schemeClr val="accent3"/>
                </a:solidFill>
              </a:rPr>
              <a:t>Poisson Reconstruction</a:t>
            </a:r>
            <a:endParaRPr sz="1800">
              <a:solidFill>
                <a:schemeClr val="accent3"/>
              </a:solidFill>
            </a:endParaRPr>
          </a:p>
        </p:txBody>
      </p:sp>
      <p:pic>
        <p:nvPicPr>
          <p:cNvPr id="141" name="Google Shape;141;p30"/>
          <p:cNvPicPr preferRelativeResize="0"/>
          <p:nvPr/>
        </p:nvPicPr>
        <p:blipFill>
          <a:blip r:embed="rId3">
            <a:alphaModFix/>
          </a:blip>
          <a:stretch>
            <a:fillRect/>
          </a:stretch>
        </p:blipFill>
        <p:spPr>
          <a:xfrm>
            <a:off x="5645800" y="0"/>
            <a:ext cx="3257537"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31"/>
          <p:cNvSpPr txBox="1"/>
          <p:nvPr/>
        </p:nvSpPr>
        <p:spPr>
          <a:xfrm>
            <a:off x="674250" y="1195450"/>
            <a:ext cx="7795500" cy="384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It is a type of an algorithm, where we let a "ball" which is dependent on the scale of the mesh and also larger than the average of 2 points in the mesh to find the point cloud from the particular mesh.</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When the ball is rolling, it will eventually get "stuck" upon 3 points which results in the formation of a "Seed Triangle". From that location, the ball rolls along the triangle edge formed from two points. The ball then settles in a new location: a new triangle is formed from two of the previous vertices and one new triangle is added to the mesh. As we continue rolling and pivoting the ball, new triangles are formed and added to the mesh. The ball continues rolling and rolling until the mesh is fully formed.</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The values of the variables like Radius of the ball and Average distances between the points are based on the size and scale of the input point cloud. Here, the smaller the Radius of the ball, more triangles, which results in more detailed mesh. Keep in mind that the number of the </a:t>
            </a:r>
            <a:r>
              <a:rPr lang="en">
                <a:latin typeface="Montserrat"/>
                <a:ea typeface="Montserrat"/>
                <a:cs typeface="Montserrat"/>
                <a:sym typeface="Montserrat"/>
              </a:rPr>
              <a:t>triangles</a:t>
            </a:r>
            <a:r>
              <a:rPr lang="en">
                <a:latin typeface="Montserrat"/>
                <a:ea typeface="Montserrat"/>
                <a:cs typeface="Montserrat"/>
                <a:sym typeface="Montserrat"/>
              </a:rPr>
              <a:t> in a mesh is directly proportional to the model's depth, clarity and definition. Be aware that it will increase the computational time and CPU usage.</a:t>
            </a:r>
            <a:endParaRPr>
              <a:latin typeface="Montserrat"/>
              <a:ea typeface="Montserrat"/>
              <a:cs typeface="Montserrat"/>
              <a:sym typeface="Montserrat"/>
            </a:endParaRPr>
          </a:p>
        </p:txBody>
      </p:sp>
      <p:sp>
        <p:nvSpPr>
          <p:cNvPr id="147" name="Google Shape;147;p31"/>
          <p:cNvSpPr txBox="1"/>
          <p:nvPr/>
        </p:nvSpPr>
        <p:spPr>
          <a:xfrm>
            <a:off x="592700" y="301375"/>
            <a:ext cx="78057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400">
                <a:latin typeface="Proxima Nova"/>
                <a:ea typeface="Proxima Nova"/>
                <a:cs typeface="Proxima Nova"/>
                <a:sym typeface="Proxima Nova"/>
              </a:rPr>
              <a:t>Ball-Pivoting Algorithm (BPA)</a:t>
            </a:r>
            <a:endParaRPr b="1" sz="2400">
              <a:latin typeface="Proxima Nova"/>
              <a:ea typeface="Proxima Nova"/>
              <a:cs typeface="Proxima Nova"/>
              <a:sym typeface="Proxima Nov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32"/>
          <p:cNvSpPr txBox="1"/>
          <p:nvPr/>
        </p:nvSpPr>
        <p:spPr>
          <a:xfrm>
            <a:off x="674250" y="3094150"/>
            <a:ext cx="77955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The Poisson Reconstruction is a bit more mathematical as it involves computation of the implicit function along with the reconstruction of the surface based on the CGAL library's function Delaunay Refinement. Its approach is known as an implicit meshing method. To put it in simpler terms, we take a smooth cloth material and put it on the mesh which results in the watertight model.</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53" name="Google Shape;153;p32"/>
          <p:cNvSpPr txBox="1"/>
          <p:nvPr/>
        </p:nvSpPr>
        <p:spPr>
          <a:xfrm>
            <a:off x="592700" y="301375"/>
            <a:ext cx="78057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400">
                <a:latin typeface="Proxima Nova"/>
                <a:ea typeface="Proxima Nova"/>
                <a:cs typeface="Proxima Nova"/>
                <a:sym typeface="Proxima Nova"/>
              </a:rPr>
              <a:t>Poisson Reconstruction</a:t>
            </a:r>
            <a:r>
              <a:rPr b="1" lang="en" sz="2400">
                <a:latin typeface="Proxima Nova"/>
                <a:ea typeface="Proxima Nova"/>
                <a:cs typeface="Proxima Nova"/>
                <a:sym typeface="Proxima Nova"/>
              </a:rPr>
              <a:t> </a:t>
            </a:r>
            <a:endParaRPr b="1" sz="2400">
              <a:latin typeface="Proxima Nova"/>
              <a:ea typeface="Proxima Nova"/>
              <a:cs typeface="Proxima Nova"/>
              <a:sym typeface="Proxima Nova"/>
            </a:endParaRPr>
          </a:p>
        </p:txBody>
      </p:sp>
      <p:pic>
        <p:nvPicPr>
          <p:cNvPr id="154" name="Google Shape;154;p32"/>
          <p:cNvPicPr preferRelativeResize="0"/>
          <p:nvPr/>
        </p:nvPicPr>
        <p:blipFill>
          <a:blip r:embed="rId3">
            <a:alphaModFix/>
          </a:blip>
          <a:stretch>
            <a:fillRect/>
          </a:stretch>
        </p:blipFill>
        <p:spPr>
          <a:xfrm>
            <a:off x="3231587" y="877000"/>
            <a:ext cx="2527925" cy="21956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33"/>
          <p:cNvSpPr txBox="1"/>
          <p:nvPr/>
        </p:nvSpPr>
        <p:spPr>
          <a:xfrm>
            <a:off x="1004600" y="1788150"/>
            <a:ext cx="7022100" cy="29553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Font typeface="Proxima Nova"/>
              <a:buChar char="●"/>
            </a:pPr>
            <a:r>
              <a:rPr lang="en" sz="1800">
                <a:latin typeface="Proxima Nova"/>
                <a:ea typeface="Proxima Nova"/>
                <a:cs typeface="Proxima Nova"/>
                <a:sym typeface="Proxima Nova"/>
              </a:rPr>
              <a:t>There is a link which is called as Sampled Point Cloud Link, click it to download the sampled point cloud data.</a:t>
            </a:r>
            <a:endParaRPr sz="1800">
              <a:latin typeface="Proxima Nova"/>
              <a:ea typeface="Proxima Nova"/>
              <a:cs typeface="Proxima Nova"/>
              <a:sym typeface="Proxima Nova"/>
            </a:endParaRPr>
          </a:p>
          <a:p>
            <a:pPr indent="-342900" lvl="0" marL="457200" rtl="0" algn="l">
              <a:spcBef>
                <a:spcPts val="0"/>
              </a:spcBef>
              <a:spcAft>
                <a:spcPts val="0"/>
              </a:spcAft>
              <a:buSzPts val="1800"/>
              <a:buFont typeface="Proxima Nova"/>
              <a:buChar char="●"/>
            </a:pPr>
            <a:r>
              <a:rPr lang="en" sz="1800">
                <a:latin typeface="Proxima Nova"/>
                <a:ea typeface="Proxima Nova"/>
                <a:cs typeface="Proxima Nova"/>
                <a:sym typeface="Proxima Nova"/>
              </a:rPr>
              <a:t>Clone the repository or download it as a .zip file and extract it to run the Jupyter Notebook.</a:t>
            </a:r>
            <a:endParaRPr sz="1800">
              <a:latin typeface="Proxima Nova"/>
              <a:ea typeface="Proxima Nova"/>
              <a:cs typeface="Proxima Nova"/>
              <a:sym typeface="Proxima Nova"/>
            </a:endParaRPr>
          </a:p>
          <a:p>
            <a:pPr indent="-342900" lvl="0" marL="457200" rtl="0" algn="l">
              <a:spcBef>
                <a:spcPts val="0"/>
              </a:spcBef>
              <a:spcAft>
                <a:spcPts val="0"/>
              </a:spcAft>
              <a:buSzPts val="1800"/>
              <a:buFont typeface="Proxima Nova"/>
              <a:buChar char="●"/>
            </a:pPr>
            <a:r>
              <a:rPr lang="en" sz="1800">
                <a:latin typeface="Proxima Nova"/>
                <a:ea typeface="Proxima Nova"/>
                <a:cs typeface="Proxima Nova"/>
                <a:sym typeface="Proxima Nova"/>
              </a:rPr>
              <a:t>Specify the location of the downloaded file and the output path as well.</a:t>
            </a:r>
            <a:endParaRPr sz="1800">
              <a:latin typeface="Proxima Nova"/>
              <a:ea typeface="Proxima Nova"/>
              <a:cs typeface="Proxima Nova"/>
              <a:sym typeface="Proxima Nova"/>
            </a:endParaRPr>
          </a:p>
          <a:p>
            <a:pPr indent="-342900" lvl="0" marL="457200" rtl="0" algn="l">
              <a:spcBef>
                <a:spcPts val="0"/>
              </a:spcBef>
              <a:spcAft>
                <a:spcPts val="0"/>
              </a:spcAft>
              <a:buSzPts val="1800"/>
              <a:buFont typeface="Proxima Nova"/>
              <a:buChar char="●"/>
            </a:pPr>
            <a:r>
              <a:rPr lang="en" sz="1800">
                <a:latin typeface="Proxima Nova"/>
                <a:ea typeface="Proxima Nova"/>
                <a:cs typeface="Proxima Nova"/>
                <a:sym typeface="Proxima Nova"/>
              </a:rPr>
              <a:t>Make sure you install Open3D and NumPy modules before you run the Notebook.</a:t>
            </a:r>
            <a:endParaRPr sz="1800">
              <a:latin typeface="Proxima Nova"/>
              <a:ea typeface="Proxima Nova"/>
              <a:cs typeface="Proxima Nova"/>
              <a:sym typeface="Proxima Nova"/>
            </a:endParaRPr>
          </a:p>
          <a:p>
            <a:pPr indent="0" lvl="0" marL="0" rtl="0" algn="l">
              <a:spcBef>
                <a:spcPts val="0"/>
              </a:spcBef>
              <a:spcAft>
                <a:spcPts val="0"/>
              </a:spcAft>
              <a:buNone/>
            </a:pPr>
            <a:r>
              <a:t/>
            </a:r>
            <a:endParaRPr sz="1800">
              <a:latin typeface="Proxima Nova"/>
              <a:ea typeface="Proxima Nova"/>
              <a:cs typeface="Proxima Nova"/>
              <a:sym typeface="Proxima Nova"/>
            </a:endParaRPr>
          </a:p>
          <a:p>
            <a:pPr indent="0" lvl="0" marL="0" rtl="0" algn="l">
              <a:spcBef>
                <a:spcPts val="0"/>
              </a:spcBef>
              <a:spcAft>
                <a:spcPts val="0"/>
              </a:spcAft>
              <a:buNone/>
            </a:pPr>
            <a:r>
              <a:rPr lang="en" sz="1800">
                <a:latin typeface="Proxima Nova"/>
                <a:ea typeface="Proxima Nova"/>
                <a:cs typeface="Proxima Nova"/>
                <a:sym typeface="Proxima Nova"/>
              </a:rPr>
              <a:t>Note: Open3D works only with Python 3.7.7 and below.</a:t>
            </a:r>
            <a:endParaRPr sz="1800">
              <a:latin typeface="Proxima Nova"/>
              <a:ea typeface="Proxima Nova"/>
              <a:cs typeface="Proxima Nova"/>
              <a:sym typeface="Proxima Nova"/>
            </a:endParaRPr>
          </a:p>
        </p:txBody>
      </p:sp>
      <p:sp>
        <p:nvSpPr>
          <p:cNvPr id="160" name="Google Shape;160;p33"/>
          <p:cNvSpPr txBox="1"/>
          <p:nvPr/>
        </p:nvSpPr>
        <p:spPr>
          <a:xfrm>
            <a:off x="1004600" y="753425"/>
            <a:ext cx="48924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latin typeface="Merriweather"/>
                <a:ea typeface="Merriweather"/>
                <a:cs typeface="Merriweather"/>
                <a:sym typeface="Merriweather"/>
              </a:rPr>
              <a:t>Steps to run the Notebook:</a:t>
            </a:r>
            <a:endParaRPr b="1" sz="2400">
              <a:latin typeface="Merriweather"/>
              <a:ea typeface="Merriweather"/>
              <a:cs typeface="Merriweather"/>
              <a:sym typeface="Merriweather"/>
            </a:endParaRPr>
          </a:p>
        </p:txBody>
      </p:sp>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